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Source Han Sans KR" panose="020B0600000101010101" charset="-127"/>
      <p:regular r:id="rId11"/>
    </p:embeddedFont>
    <p:embeddedFont>
      <p:font typeface="Source Han Sans KR Bold" panose="020B0600000101010101" charset="-127"/>
      <p:regular r:id="rId12"/>
    </p:embeddedFont>
    <p:embeddedFont>
      <p:font typeface="Source Han Sans KR Medium" panose="020B0600000101010101" charset="-127"/>
      <p:regular r:id="rId13"/>
    </p:embeddedFont>
    <p:embeddedFont>
      <p:font typeface="Source Han Sans KR Normal" panose="020B0600000101010101" charset="-127"/>
      <p:regular r:id="rId14"/>
    </p:embeddedFont>
    <p:embeddedFont>
      <p:font typeface="Source Han Sans KR Normal Bold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693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태윤 김" userId="2da7d3844ad480a0" providerId="LiveId" clId="{B523152F-B3A2-4965-8239-C433B6E938AD}"/>
    <pc:docChg chg="undo custSel modSld">
      <pc:chgData name="태윤 김" userId="2da7d3844ad480a0" providerId="LiveId" clId="{B523152F-B3A2-4965-8239-C433B6E938AD}" dt="2024-04-26T09:20:44.579" v="30" actId="20577"/>
      <pc:docMkLst>
        <pc:docMk/>
      </pc:docMkLst>
      <pc:sldChg chg="modSp mod">
        <pc:chgData name="태윤 김" userId="2da7d3844ad480a0" providerId="LiveId" clId="{B523152F-B3A2-4965-8239-C433B6E938AD}" dt="2024-04-26T09:20:44.579" v="30" actId="20577"/>
        <pc:sldMkLst>
          <pc:docMk/>
          <pc:sldMk cId="0" sldId="262"/>
        </pc:sldMkLst>
        <pc:spChg chg="mod">
          <ac:chgData name="태윤 김" userId="2da7d3844ad480a0" providerId="LiveId" clId="{B523152F-B3A2-4965-8239-C433B6E938AD}" dt="2024-04-26T09:20:38.634" v="12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태윤 김" userId="2da7d3844ad480a0" providerId="LiveId" clId="{B523152F-B3A2-4965-8239-C433B6E938AD}" dt="2024-04-26T09:20:01.321" v="0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태윤 김" userId="2da7d3844ad480a0" providerId="LiveId" clId="{B523152F-B3A2-4965-8239-C433B6E938AD}" dt="2024-04-26T09:20:08.284" v="1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태윤 김" userId="2da7d3844ad480a0" providerId="LiveId" clId="{B523152F-B3A2-4965-8239-C433B6E938AD}" dt="2024-04-26T09:20:44.579" v="30" actId="20577"/>
          <ac:spMkLst>
            <pc:docMk/>
            <pc:sldMk cId="0" sldId="262"/>
            <ac:spMk id="8" creationId="{00000000-0000-0000-0000-000000000000}"/>
          </ac:spMkLst>
        </pc:spChg>
        <pc:spChg chg="mod">
          <ac:chgData name="태윤 김" userId="2da7d3844ad480a0" providerId="LiveId" clId="{B523152F-B3A2-4965-8239-C433B6E938AD}" dt="2024-04-26T09:20:25.512" v="7" actId="20577"/>
          <ac:spMkLst>
            <pc:docMk/>
            <pc:sldMk cId="0" sldId="262"/>
            <ac:spMk id="9" creationId="{00000000-0000-0000-0000-000000000000}"/>
          </ac:spMkLst>
        </pc:spChg>
        <pc:grpChg chg="mod">
          <ac:chgData name="태윤 김" userId="2da7d3844ad480a0" providerId="LiveId" clId="{B523152F-B3A2-4965-8239-C433B6E938AD}" dt="2024-04-26T09:20:30.414" v="8" actId="1076"/>
          <ac:grpSpMkLst>
            <pc:docMk/>
            <pc:sldMk cId="0" sldId="262"/>
            <ac:grpSpMk id="7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8EA3-367A-43A1-A83A-1BD150340426}" type="datetimeFigureOut">
              <a:rPr lang="ko-KR" altLang="en-US" smtClean="0"/>
              <a:t>2024-04-26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0BD9D-2396-494B-8CEB-A3AACEB0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76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개요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신체 부위를 선택한 후 질병의 경우는 증상 입력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외상의 경우는 사진으로 찍은 후 어떤 신체적 문제가 발생하였는지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어떤 병원으로 가야 하는지 알 수 있도록 하는 서비스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0BD9D-2396-494B-8CEB-A3AACEB03E9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07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장애인 </a:t>
            </a:r>
            <a:r>
              <a:rPr lang="en-US" altLang="ko-KR" dirty="0"/>
              <a:t>2. </a:t>
            </a:r>
            <a:r>
              <a:rPr lang="ko-KR" altLang="en-US" dirty="0"/>
              <a:t>문맹인 </a:t>
            </a:r>
            <a:r>
              <a:rPr lang="en-US" altLang="ko-KR" dirty="0"/>
              <a:t>3. </a:t>
            </a:r>
            <a:r>
              <a:rPr lang="ko-KR" altLang="en-US" dirty="0"/>
              <a:t>독거노인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0BD9D-2396-494B-8CEB-A3AACEB03E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3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endParaRPr lang="ko-KR" altLang="en-US" dirty="0"/>
          </a:p>
          <a:p>
            <a:pPr>
              <a:lnSpc>
                <a:spcPts val="3400"/>
              </a:lnSpc>
            </a:pPr>
            <a:r>
              <a:rPr lang="ko-KR" altLang="en-US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현재 시행되고 있는 대부분의 의료 스마트 서비스는 사용자가 필요한 병원을 키워드로 검색하는 수동적인 방식으로</a:t>
            </a:r>
            <a:r>
              <a:rPr lang="en-US" altLang="ko-KR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환자가 자신의 개인 진료 및 처방 기록을 참고하여 병원 정보를 검색하고자 하는 요구를 충족시키지 못하며 이는 사용자 건강증진 및 질병 예방에 효과적이지 못한 것으로 나타났다</a:t>
            </a:r>
            <a:r>
              <a:rPr lang="en-US" altLang="ko-KR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 </a:t>
            </a:r>
            <a:r>
              <a:rPr lang="ko-KR" altLang="en-US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본 연구에서는 건강보험심사평가원에서 제공하는 보건의료 공공 빅데이터를 활용하여 의료정보에 대한 대용량 데이터 분석 모델을 구축하고</a:t>
            </a:r>
            <a:r>
              <a:rPr lang="en-US" altLang="ko-KR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해당 빅데이터 모델을 통해 최종적으로는 진료 내역 기반의 수요자 맞춤형 스마트서비스를 개발하였다</a:t>
            </a:r>
            <a:r>
              <a:rPr lang="en-US" altLang="ko-KR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 </a:t>
            </a:r>
            <a:r>
              <a:rPr lang="ko-KR" altLang="en-US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개발된 내용은 심사평가원의 개인의 질병이력을 확보하고 이를 활용하여 유사그룹 기반 데이터 선별기법과 질병 기준 인류통계학적 선별기법을 통해 개인 맞춤형 유의질병 정보를 제공하는 것으로</a:t>
            </a:r>
            <a:r>
              <a:rPr lang="en-US" altLang="ko-KR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&lt;</a:t>
            </a:r>
            <a:r>
              <a:rPr lang="ko-KR" altLang="en-US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개인맞춤형 메디케어 서비스</a:t>
            </a:r>
            <a:r>
              <a:rPr lang="en-US" altLang="ko-KR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(PMS)&gt;</a:t>
            </a:r>
            <a:r>
              <a:rPr lang="ko-KR" altLang="en-US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로 명명되었다</a:t>
            </a:r>
            <a:r>
              <a:rPr lang="en-US" altLang="ko-KR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. </a:t>
            </a:r>
            <a:r>
              <a:rPr lang="ko-KR" altLang="en-US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본 연구는 공공 의료 빅데이터를 본격적으로 분석하여 개인 맞춤형 정보를 제공한 최초의 사례로</a:t>
            </a:r>
            <a:r>
              <a:rPr lang="en-US" altLang="ko-KR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, </a:t>
            </a:r>
            <a:r>
              <a:rPr lang="ko-KR" altLang="en-US" sz="1200" spc="-40" dirty="0">
                <a:solidFill>
                  <a:srgbClr val="303030"/>
                </a:solidFill>
                <a:latin typeface="Source Han Sans KR Normal"/>
                <a:ea typeface="Source Han Sans KR Normal"/>
              </a:rPr>
              <a:t>결과는 향후 국민의 의료비 절감과 건강 증진에 기여할 것이다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0BD9D-2396-494B-8CEB-A3AACEB03E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39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509851" y="31938"/>
            <a:ext cx="2364796" cy="2474786"/>
          </a:xfrm>
          <a:custGeom>
            <a:avLst/>
            <a:gdLst/>
            <a:ahLst/>
            <a:cxnLst/>
            <a:rect l="l" t="t" r="r" b="b"/>
            <a:pathLst>
              <a:path w="2364796" h="2474786">
                <a:moveTo>
                  <a:pt x="0" y="0"/>
                </a:moveTo>
                <a:lnTo>
                  <a:pt x="2364796" y="0"/>
                </a:lnTo>
                <a:lnTo>
                  <a:pt x="2364796" y="2474786"/>
                </a:lnTo>
                <a:lnTo>
                  <a:pt x="0" y="247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4690476" y="-175853"/>
            <a:ext cx="2793093" cy="1593495"/>
          </a:xfrm>
          <a:custGeom>
            <a:avLst/>
            <a:gdLst/>
            <a:ahLst/>
            <a:cxnLst/>
            <a:rect l="l" t="t" r="r" b="b"/>
            <a:pathLst>
              <a:path w="2793093" h="1593495">
                <a:moveTo>
                  <a:pt x="0" y="0"/>
                </a:moveTo>
                <a:lnTo>
                  <a:pt x="2793093" y="0"/>
                </a:lnTo>
                <a:lnTo>
                  <a:pt x="2793093" y="1593495"/>
                </a:lnTo>
                <a:lnTo>
                  <a:pt x="0" y="159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3597276" y="2429480"/>
            <a:ext cx="2505566" cy="1966046"/>
          </a:xfrm>
          <a:custGeom>
            <a:avLst/>
            <a:gdLst/>
            <a:ahLst/>
            <a:cxnLst/>
            <a:rect l="l" t="t" r="r" b="b"/>
            <a:pathLst>
              <a:path w="2505566" h="1966046">
                <a:moveTo>
                  <a:pt x="0" y="0"/>
                </a:moveTo>
                <a:lnTo>
                  <a:pt x="2505566" y="0"/>
                </a:lnTo>
                <a:lnTo>
                  <a:pt x="2505566" y="1966047"/>
                </a:lnTo>
                <a:lnTo>
                  <a:pt x="0" y="1966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25" b="-225"/>
            </a:stretch>
          </a:blipFill>
        </p:spPr>
      </p:sp>
      <p:sp>
        <p:nvSpPr>
          <p:cNvPr id="5" name="Freeform 5"/>
          <p:cNvSpPr/>
          <p:nvPr/>
        </p:nvSpPr>
        <p:spPr>
          <a:xfrm rot="-287032">
            <a:off x="7345234" y="-79316"/>
            <a:ext cx="2885110" cy="2703529"/>
          </a:xfrm>
          <a:custGeom>
            <a:avLst/>
            <a:gdLst/>
            <a:ahLst/>
            <a:cxnLst/>
            <a:rect l="l" t="t" r="r" b="b"/>
            <a:pathLst>
              <a:path w="2885110" h="2703529">
                <a:moveTo>
                  <a:pt x="0" y="0"/>
                </a:moveTo>
                <a:lnTo>
                  <a:pt x="2885109" y="0"/>
                </a:lnTo>
                <a:lnTo>
                  <a:pt x="2885109" y="2703529"/>
                </a:lnTo>
                <a:lnTo>
                  <a:pt x="0" y="2703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1" b="-51"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110845" y="3977406"/>
            <a:ext cx="1945205" cy="1866611"/>
          </a:xfrm>
          <a:custGeom>
            <a:avLst/>
            <a:gdLst/>
            <a:ahLst/>
            <a:cxnLst/>
            <a:rect l="l" t="t" r="r" b="b"/>
            <a:pathLst>
              <a:path w="1945205" h="1866611">
                <a:moveTo>
                  <a:pt x="0" y="0"/>
                </a:moveTo>
                <a:lnTo>
                  <a:pt x="1945206" y="0"/>
                </a:lnTo>
                <a:lnTo>
                  <a:pt x="1945206" y="1866611"/>
                </a:lnTo>
                <a:lnTo>
                  <a:pt x="0" y="1866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1" r="-121"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2232177" y="6806617"/>
            <a:ext cx="2421317" cy="2070134"/>
          </a:xfrm>
          <a:custGeom>
            <a:avLst/>
            <a:gdLst/>
            <a:ahLst/>
            <a:cxnLst/>
            <a:rect l="l" t="t" r="r" b="b"/>
            <a:pathLst>
              <a:path w="2421317" h="2070134">
                <a:moveTo>
                  <a:pt x="0" y="0"/>
                </a:moveTo>
                <a:lnTo>
                  <a:pt x="2421317" y="0"/>
                </a:lnTo>
                <a:lnTo>
                  <a:pt x="2421317" y="2070133"/>
                </a:lnTo>
                <a:lnTo>
                  <a:pt x="0" y="20701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09" b="-10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86083" y="3989594"/>
            <a:ext cx="2215795" cy="2597203"/>
          </a:xfrm>
          <a:custGeom>
            <a:avLst/>
            <a:gdLst/>
            <a:ahLst/>
            <a:cxnLst/>
            <a:rect l="l" t="t" r="r" b="b"/>
            <a:pathLst>
              <a:path w="2215795" h="2597203">
                <a:moveTo>
                  <a:pt x="0" y="0"/>
                </a:moveTo>
                <a:lnTo>
                  <a:pt x="2215795" y="0"/>
                </a:lnTo>
                <a:lnTo>
                  <a:pt x="2215795" y="2597202"/>
                </a:lnTo>
                <a:lnTo>
                  <a:pt x="0" y="259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34" b="-3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7174111"/>
            <a:ext cx="7540765" cy="180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13"/>
              </a:lnSpc>
            </a:pPr>
            <a:r>
              <a:rPr lang="en-US" sz="12648">
                <a:solidFill>
                  <a:srgbClr val="303030"/>
                </a:solidFill>
                <a:ea typeface="Source Han Sans KR Bold"/>
              </a:rPr>
              <a:t>메디네비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9294101"/>
            <a:ext cx="7540765" cy="36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2812">
                <a:solidFill>
                  <a:srgbClr val="74AEDB"/>
                </a:solidFill>
                <a:latin typeface="Source Han Sans KR Bold"/>
                <a:ea typeface="Source Han Sans KR Bold"/>
              </a:rPr>
              <a:t>김태현 이정민 이체영 홍예주 (팀명)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1057302" y="666412"/>
            <a:ext cx="5627464" cy="696369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12" name="TextBox 12"/>
          <p:cNvSpPr txBox="1"/>
          <p:nvPr/>
        </p:nvSpPr>
        <p:spPr>
          <a:xfrm>
            <a:off x="11274645" y="869445"/>
            <a:ext cx="5192778" cy="28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26"/>
              </a:lnSpc>
            </a:pPr>
            <a:r>
              <a:rPr lang="en-US" sz="1789" spc="178">
                <a:solidFill>
                  <a:srgbClr val="FFFFFF"/>
                </a:solidFill>
                <a:latin typeface="Source Han Sans KR Bold"/>
                <a:ea typeface="Source Han Sans KR Bold"/>
              </a:rPr>
              <a:t>한국외국어대학교 2024-1학기 종합설계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6519169"/>
            <a:ext cx="7540765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600">
                <a:solidFill>
                  <a:srgbClr val="000000"/>
                </a:solidFill>
                <a:ea typeface="Source Han Sans KR Bold"/>
              </a:rPr>
              <a:t>내 손 안의 병원 진단 가이드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303030"/>
          </a:solidFill>
        </p:spPr>
      </p:sp>
      <p:sp>
        <p:nvSpPr>
          <p:cNvPr id="3" name="AutoShape 3"/>
          <p:cNvSpPr/>
          <p:nvPr/>
        </p:nvSpPr>
        <p:spPr>
          <a:xfrm>
            <a:off x="3314700" y="1028700"/>
            <a:ext cx="8604647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4007197" y="2561225"/>
            <a:ext cx="7219652" cy="4833106"/>
            <a:chOff x="0" y="90884"/>
            <a:chExt cx="9626203" cy="6444142"/>
          </a:xfrm>
        </p:grpSpPr>
        <p:sp>
          <p:nvSpPr>
            <p:cNvPr id="5" name="TextBox 5"/>
            <p:cNvSpPr txBox="1"/>
            <p:nvPr/>
          </p:nvSpPr>
          <p:spPr>
            <a:xfrm>
              <a:off x="0" y="90884"/>
              <a:ext cx="9626203" cy="1120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79"/>
                </a:lnSpc>
              </a:pPr>
              <a:r>
                <a:rPr lang="en-US" sz="5799">
                  <a:solidFill>
                    <a:srgbClr val="303030"/>
                  </a:solidFill>
                  <a:ea typeface="Source Han Sans KR Bold"/>
                </a:rPr>
                <a:t>목차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87402"/>
              <a:ext cx="9626203" cy="47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84"/>
                </a:lnSpc>
              </a:pPr>
              <a:r>
                <a:rPr lang="ko-KR" altLang="en-US" sz="2531" dirty="0">
                  <a:solidFill>
                    <a:srgbClr val="74AEDB"/>
                  </a:solidFill>
                  <a:ea typeface="Source Han Sans KR Bold"/>
                </a:rPr>
                <a:t>중간발표</a:t>
              </a:r>
              <a:endParaRPr lang="en-US" sz="2531" dirty="0">
                <a:solidFill>
                  <a:srgbClr val="74AEDB"/>
                </a:solidFill>
                <a:ea typeface="Source Han Sans K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04680"/>
              <a:ext cx="9626203" cy="3130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7"/>
                </a:lnSpc>
              </a:pPr>
              <a:r>
                <a:rPr lang="en-US" sz="1828" spc="-18" dirty="0" err="1">
                  <a:solidFill>
                    <a:srgbClr val="303030"/>
                  </a:solidFill>
                  <a:ea typeface="Source Han Sans KR Normal"/>
                </a:rPr>
                <a:t>소개</a:t>
              </a:r>
              <a:r>
                <a:rPr lang="en-US" sz="1828" spc="-18" dirty="0">
                  <a:solidFill>
                    <a:srgbClr val="303030"/>
                  </a:solidFill>
                  <a:ea typeface="Source Han Sans KR Normal"/>
                </a:rPr>
                <a:t> </a:t>
              </a:r>
            </a:p>
            <a:p>
              <a:pPr algn="l">
                <a:lnSpc>
                  <a:spcPts val="3107"/>
                </a:lnSpc>
              </a:pPr>
              <a:r>
                <a:rPr lang="ko-KR" altLang="en-US" sz="1828" spc="-18" dirty="0">
                  <a:solidFill>
                    <a:srgbClr val="303030"/>
                  </a:solidFill>
                  <a:ea typeface="Source Han Sans KR Normal"/>
                </a:rPr>
                <a:t>페르소나</a:t>
              </a:r>
              <a:endParaRPr lang="en-US" sz="1828" spc="-18" dirty="0">
                <a:solidFill>
                  <a:srgbClr val="303030"/>
                </a:solidFill>
                <a:ea typeface="Source Han Sans KR Normal"/>
              </a:endParaRPr>
            </a:p>
            <a:p>
              <a:pPr algn="l">
                <a:lnSpc>
                  <a:spcPts val="3107"/>
                </a:lnSpc>
              </a:pPr>
              <a:r>
                <a:rPr lang="ko-KR" altLang="en-US" sz="1828" spc="-18" dirty="0">
                  <a:solidFill>
                    <a:srgbClr val="303030"/>
                  </a:solidFill>
                  <a:ea typeface="Source Han Sans KR Normal"/>
                </a:rPr>
                <a:t>목적</a:t>
              </a:r>
              <a:endParaRPr lang="en-US" sz="1828" spc="-18" dirty="0">
                <a:solidFill>
                  <a:srgbClr val="303030"/>
                </a:solidFill>
                <a:ea typeface="Source Han Sans KR Normal"/>
              </a:endParaRPr>
            </a:p>
            <a:p>
              <a:pPr algn="l">
                <a:lnSpc>
                  <a:spcPts val="3107"/>
                </a:lnSpc>
              </a:pPr>
              <a:r>
                <a:rPr lang="ko-KR" altLang="en-US" sz="1828" spc="-18" dirty="0">
                  <a:solidFill>
                    <a:srgbClr val="303030"/>
                  </a:solidFill>
                  <a:ea typeface="Source Han Sans KR Normal"/>
                </a:rPr>
                <a:t>진행상황</a:t>
              </a:r>
              <a:endParaRPr lang="en-US" altLang="ko-KR" sz="1828" spc="-18" dirty="0">
                <a:solidFill>
                  <a:srgbClr val="303030"/>
                </a:solidFill>
                <a:ea typeface="Source Han Sans KR Normal"/>
              </a:endParaRPr>
            </a:p>
            <a:p>
              <a:pPr algn="l">
                <a:lnSpc>
                  <a:spcPts val="3107"/>
                </a:lnSpc>
              </a:pPr>
              <a:r>
                <a:rPr lang="ko-KR" altLang="en-US" sz="1828" spc="-18" dirty="0" err="1">
                  <a:solidFill>
                    <a:srgbClr val="303030"/>
                  </a:solidFill>
                  <a:ea typeface="Source Han Sans KR Normal"/>
                </a:rPr>
                <a:t>간트차트</a:t>
              </a:r>
              <a:endParaRPr lang="en-US" sz="1828" spc="-18" dirty="0">
                <a:solidFill>
                  <a:srgbClr val="303030"/>
                </a:solidFill>
                <a:ea typeface="Source Han Sans KR Normal"/>
              </a:endParaRPr>
            </a:p>
            <a:p>
              <a:pPr algn="l">
                <a:lnSpc>
                  <a:spcPts val="3107"/>
                </a:lnSpc>
              </a:pPr>
              <a:endParaRPr lang="en-US" sz="1828" spc="-18" dirty="0">
                <a:solidFill>
                  <a:srgbClr val="303030"/>
                </a:solidFill>
                <a:ea typeface="Source Han Sans KR Normal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65188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979426" y="9526786"/>
            <a:ext cx="1754684" cy="49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265" spc="253">
                <a:solidFill>
                  <a:srgbClr val="FFFFFF"/>
                </a:solidFill>
                <a:ea typeface="Source Han Sans KR"/>
              </a:rPr>
              <a:t>병원 진단 가이드</a:t>
            </a:r>
          </a:p>
          <a:p>
            <a:pPr algn="r">
              <a:lnSpc>
                <a:spcPts val="2025"/>
              </a:lnSpc>
            </a:pPr>
            <a:r>
              <a:rPr lang="en-US" sz="1265" spc="253">
                <a:solidFill>
                  <a:srgbClr val="FFFFFF"/>
                </a:solidFill>
                <a:ea typeface="Source Han Sans KR"/>
              </a:rPr>
              <a:t>메디네비비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25" b="-22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979426" y="9526786"/>
            <a:ext cx="1754684" cy="49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265" spc="253">
                <a:solidFill>
                  <a:srgbClr val="FFFFFF"/>
                </a:solidFill>
                <a:ea typeface="Source Han Sans KR"/>
              </a:rPr>
              <a:t>병원 진단 가이드</a:t>
            </a:r>
          </a:p>
          <a:p>
            <a:pPr algn="r">
              <a:lnSpc>
                <a:spcPts val="2025"/>
              </a:lnSpc>
            </a:pPr>
            <a:r>
              <a:rPr lang="en-US" sz="1265" spc="253">
                <a:solidFill>
                  <a:srgbClr val="FFFFFF"/>
                </a:solidFill>
                <a:ea typeface="Source Han Sans KR"/>
              </a:rPr>
              <a:t>메디네비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95703" y="812315"/>
            <a:ext cx="9041309" cy="83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906">
                <a:solidFill>
                  <a:srgbClr val="303030"/>
                </a:solidFill>
                <a:ea typeface="Source Han Sans KR Bold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95703" y="2576375"/>
            <a:ext cx="9041309" cy="38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3"/>
              </a:lnSpc>
            </a:pPr>
            <a:r>
              <a:rPr lang="en-US" sz="2812" dirty="0" err="1">
                <a:solidFill>
                  <a:srgbClr val="74AEDB"/>
                </a:solidFill>
                <a:latin typeface="Source Han Sans KR Bold"/>
                <a:ea typeface="Source Han Sans KR Bold"/>
              </a:rPr>
              <a:t>메디네비란</a:t>
            </a:r>
            <a:r>
              <a:rPr lang="en-US" sz="2812" dirty="0">
                <a:solidFill>
                  <a:srgbClr val="74AEDB"/>
                </a:solidFill>
                <a:latin typeface="Source Han Sans KR Bold"/>
                <a:ea typeface="Source Han Sans KR Bold"/>
              </a:rPr>
              <a:t> </a:t>
            </a:r>
            <a:r>
              <a:rPr lang="en-US" sz="2812" dirty="0" err="1">
                <a:solidFill>
                  <a:srgbClr val="74AEDB"/>
                </a:solidFill>
                <a:latin typeface="Source Han Sans KR Bold"/>
                <a:ea typeface="Source Han Sans KR Bold"/>
              </a:rPr>
              <a:t>무엇인가</a:t>
            </a:r>
            <a:r>
              <a:rPr lang="en-US" sz="2812" dirty="0">
                <a:solidFill>
                  <a:srgbClr val="74AEDB"/>
                </a:solidFill>
                <a:latin typeface="Source Han Sans KR Bold"/>
                <a:ea typeface="Source Han Sans KR Bold"/>
              </a:rPr>
              <a:t>?</a:t>
            </a:r>
          </a:p>
        </p:txBody>
      </p:sp>
      <p:sp>
        <p:nvSpPr>
          <p:cNvPr id="7" name="AutoShape 7"/>
          <p:cNvSpPr/>
          <p:nvPr/>
        </p:nvSpPr>
        <p:spPr>
          <a:xfrm>
            <a:off x="2495703" y="2052574"/>
            <a:ext cx="3568303" cy="120551"/>
          </a:xfrm>
          <a:prstGeom prst="rect">
            <a:avLst/>
          </a:prstGeom>
          <a:solidFill>
            <a:srgbClr val="74AEDB"/>
          </a:solidFill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39C19C-DECE-5A9A-A034-F62BF59CF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211" y="4685499"/>
            <a:ext cx="2500317" cy="2500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C21586-8024-20A8-C358-5A162A4A0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5067300"/>
            <a:ext cx="2118516" cy="2118516"/>
          </a:xfrm>
          <a:prstGeom prst="rect">
            <a:avLst/>
          </a:prstGeom>
        </p:spPr>
      </p:pic>
      <p:sp>
        <p:nvSpPr>
          <p:cNvPr id="10" name="화살표: 왼쪽/오른쪽/위쪽 9">
            <a:extLst>
              <a:ext uri="{FF2B5EF4-FFF2-40B4-BE49-F238E27FC236}">
                <a16:creationId xmlns:a16="http://schemas.microsoft.com/office/drawing/2014/main" id="{3ED62C54-F65B-504B-4DA0-715E004C333A}"/>
              </a:ext>
            </a:extLst>
          </p:cNvPr>
          <p:cNvSpPr/>
          <p:nvPr/>
        </p:nvSpPr>
        <p:spPr>
          <a:xfrm rot="5400000">
            <a:off x="3662596" y="4647171"/>
            <a:ext cx="851005" cy="2531392"/>
          </a:xfrm>
          <a:prstGeom prst="leftRigh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40D3966-4054-4C89-B908-C5C702C42A9F}"/>
              </a:ext>
            </a:extLst>
          </p:cNvPr>
          <p:cNvSpPr/>
          <p:nvPr/>
        </p:nvSpPr>
        <p:spPr>
          <a:xfrm>
            <a:off x="8011787" y="5692290"/>
            <a:ext cx="1091954" cy="44115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9DB515-A013-9BD5-8BF1-00D14E4FB7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959" y="3477491"/>
            <a:ext cx="1990530" cy="19905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D00300-1A06-7F39-418E-780EFD63F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3535" y="6591300"/>
            <a:ext cx="2127378" cy="21273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926082" y="8420100"/>
            <a:ext cx="1372369" cy="946935"/>
          </a:xfrm>
          <a:custGeom>
            <a:avLst/>
            <a:gdLst/>
            <a:ahLst/>
            <a:cxnLst/>
            <a:rect l="l" t="t" r="r" b="b"/>
            <a:pathLst>
              <a:path w="1372369" h="946935">
                <a:moveTo>
                  <a:pt x="1372369" y="946935"/>
                </a:moveTo>
                <a:lnTo>
                  <a:pt x="0" y="946935"/>
                </a:lnTo>
                <a:lnTo>
                  <a:pt x="0" y="0"/>
                </a:lnTo>
                <a:lnTo>
                  <a:pt x="1372369" y="0"/>
                </a:lnTo>
                <a:lnTo>
                  <a:pt x="1372369" y="946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41" b="-24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33600" y="800100"/>
            <a:ext cx="1372369" cy="946935"/>
          </a:xfrm>
          <a:custGeom>
            <a:avLst/>
            <a:gdLst/>
            <a:ahLst/>
            <a:cxnLst/>
            <a:rect l="l" t="t" r="r" b="b"/>
            <a:pathLst>
              <a:path w="1372369" h="946935">
                <a:moveTo>
                  <a:pt x="0" y="0"/>
                </a:moveTo>
                <a:lnTo>
                  <a:pt x="1372369" y="0"/>
                </a:lnTo>
                <a:lnTo>
                  <a:pt x="1372369" y="946935"/>
                </a:lnTo>
                <a:lnTo>
                  <a:pt x="0" y="946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41" b="-24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462041" y="2477338"/>
            <a:ext cx="9041309" cy="2857734"/>
            <a:chOff x="0" y="37902"/>
            <a:chExt cx="12055078" cy="3810313"/>
          </a:xfrm>
        </p:grpSpPr>
        <p:sp>
          <p:nvSpPr>
            <p:cNvPr id="5" name="TextBox 5"/>
            <p:cNvSpPr txBox="1"/>
            <p:nvPr/>
          </p:nvSpPr>
          <p:spPr>
            <a:xfrm>
              <a:off x="0" y="2292747"/>
              <a:ext cx="12055078" cy="1555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00"/>
                </a:lnSpc>
              </a:pPr>
              <a:endParaRPr lang="en-US" sz="7600" spc="-152" dirty="0">
                <a:solidFill>
                  <a:srgbClr val="FFFFFF"/>
                </a:solidFill>
                <a:latin typeface="Source Han Sans KR Bold"/>
                <a:ea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14438" y="37902"/>
              <a:ext cx="9626203" cy="4786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2531">
                  <a:solidFill>
                    <a:srgbClr val="FFFFFF"/>
                  </a:solidFill>
                  <a:ea typeface="Source Han Sans KR Bold"/>
                </a:rPr>
                <a:t>페르소나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3648670" y="1022945"/>
              <a:ext cx="4757738" cy="160734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57E1332-5A7E-F6D9-F136-A7F729617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470" y="5709126"/>
            <a:ext cx="2438400" cy="2438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B72940E-5DEF-7163-929F-E83328C6E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829" y="5610387"/>
            <a:ext cx="2622612" cy="2622612"/>
          </a:xfrm>
          <a:prstGeom prst="rect">
            <a:avLst/>
          </a:prstGeom>
        </p:spPr>
      </p:pic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DDA7337C-F217-53F0-39EF-A5143C203D86}"/>
              </a:ext>
            </a:extLst>
          </p:cNvPr>
          <p:cNvSpPr/>
          <p:nvPr/>
        </p:nvSpPr>
        <p:spPr>
          <a:xfrm>
            <a:off x="4038600" y="4076698"/>
            <a:ext cx="2900776" cy="135014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의사 전달이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힘들어요</a:t>
            </a:r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34C1EF33-4CE7-13CC-E65B-A45E2AD24B68}"/>
              </a:ext>
            </a:extLst>
          </p:cNvPr>
          <p:cNvSpPr/>
          <p:nvPr/>
        </p:nvSpPr>
        <p:spPr>
          <a:xfrm>
            <a:off x="8638348" y="4168471"/>
            <a:ext cx="2900776" cy="135014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글을 못 읽겠어요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518A8F3-15DE-20E3-6E1C-F823EC3A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0" y="5794599"/>
            <a:ext cx="2438400" cy="2438400"/>
          </a:xfrm>
          <a:prstGeom prst="rect">
            <a:avLst/>
          </a:prstGeom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34D42725-0FCE-F3C1-4CF0-278EE3BE3116}"/>
              </a:ext>
            </a:extLst>
          </p:cNvPr>
          <p:cNvSpPr/>
          <p:nvPr/>
        </p:nvSpPr>
        <p:spPr>
          <a:xfrm>
            <a:off x="12951412" y="4183113"/>
            <a:ext cx="2900776" cy="135014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어디에다 도움을 요청할지 모르겠어요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2689" y="-859401"/>
            <a:ext cx="3871115" cy="12005801"/>
          </a:xfrm>
          <a:custGeom>
            <a:avLst/>
            <a:gdLst/>
            <a:ahLst/>
            <a:cxnLst/>
            <a:rect l="l" t="t" r="r" b="b"/>
            <a:pathLst>
              <a:path w="3871115" h="12005801">
                <a:moveTo>
                  <a:pt x="0" y="0"/>
                </a:moveTo>
                <a:lnTo>
                  <a:pt x="3871115" y="0"/>
                </a:lnTo>
                <a:lnTo>
                  <a:pt x="3871115" y="12005802"/>
                </a:lnTo>
                <a:lnTo>
                  <a:pt x="0" y="12005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69" r="-2775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979426" y="9526786"/>
            <a:ext cx="1754684" cy="492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265" spc="253">
                <a:solidFill>
                  <a:srgbClr val="FFFFFF"/>
                </a:solidFill>
                <a:ea typeface="Source Han Sans KR Medium"/>
              </a:rPr>
              <a:t>병원 진단 가이드</a:t>
            </a:r>
          </a:p>
          <a:p>
            <a:pPr algn="r">
              <a:lnSpc>
                <a:spcPts val="2025"/>
              </a:lnSpc>
            </a:pPr>
            <a:r>
              <a:rPr lang="en-US" sz="1265" spc="253">
                <a:solidFill>
                  <a:srgbClr val="FFFFFF"/>
                </a:solidFill>
                <a:ea typeface="Source Han Sans KR Medium"/>
              </a:rPr>
              <a:t>메디네비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820007"/>
            <a:ext cx="11158789" cy="5412194"/>
            <a:chOff x="0" y="57150"/>
            <a:chExt cx="14878386" cy="7216259"/>
          </a:xfrm>
        </p:grpSpPr>
        <p:sp>
          <p:nvSpPr>
            <p:cNvPr id="5" name="TextBox 5"/>
            <p:cNvSpPr txBox="1"/>
            <p:nvPr/>
          </p:nvSpPr>
          <p:spPr>
            <a:xfrm>
              <a:off x="0" y="57150"/>
              <a:ext cx="14144774" cy="1132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en-US" sz="5906">
                  <a:solidFill>
                    <a:srgbClr val="303030"/>
                  </a:solidFill>
                  <a:ea typeface="Source Han Sans KR Bold"/>
                </a:rPr>
                <a:t>목적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13410"/>
              <a:ext cx="14144774" cy="5274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en-US" sz="2812" dirty="0">
                  <a:solidFill>
                    <a:srgbClr val="74AEDB"/>
                  </a:solidFill>
                  <a:ea typeface="Source Han Sans KR Bold"/>
                </a:rPr>
                <a:t>왜 </a:t>
              </a:r>
              <a:r>
                <a:rPr lang="en-US" sz="2812" dirty="0" err="1">
                  <a:solidFill>
                    <a:srgbClr val="74AEDB"/>
                  </a:solidFill>
                  <a:ea typeface="Source Han Sans KR Bold"/>
                </a:rPr>
                <a:t>필요한가</a:t>
              </a:r>
              <a:r>
                <a:rPr lang="en-US" altLang="ko-KR" sz="2812" dirty="0">
                  <a:solidFill>
                    <a:srgbClr val="74AEDB"/>
                  </a:solidFill>
                  <a:latin typeface="Source Han Sans KR Bold"/>
                  <a:ea typeface="Source Han Sans KR Bold"/>
                </a:rPr>
                <a:t> ?</a:t>
              </a:r>
              <a:endParaRPr lang="en-US" sz="2812" dirty="0">
                <a:solidFill>
                  <a:srgbClr val="74AEDB"/>
                </a:solidFill>
                <a:ea typeface="Source Han Sans K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60516"/>
              <a:ext cx="14878386" cy="4012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0"/>
                </a:lnSpc>
              </a:pPr>
              <a:endParaRPr dirty="0"/>
            </a:p>
            <a:p>
              <a:pPr>
                <a:lnSpc>
                  <a:spcPts val="3400"/>
                </a:lnSpc>
              </a:pPr>
              <a:r>
                <a:rPr lang="en-US" sz="20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 </a:t>
              </a:r>
              <a:r>
                <a:rPr lang="ko-KR" altLang="en-US" sz="20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논문 좀 더 찾아보기</a:t>
              </a:r>
              <a:endParaRPr lang="en-US" sz="20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  <a:p>
              <a:pPr>
                <a:lnSpc>
                  <a:spcPts val="3400"/>
                </a:lnSpc>
              </a:pPr>
              <a:endParaRPr lang="en-US" sz="20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  <a:p>
              <a:pPr>
                <a:lnSpc>
                  <a:spcPts val="3400"/>
                </a:lnSpc>
              </a:pPr>
              <a:r>
                <a:rPr lang="en-US" sz="2000" spc="-40" dirty="0" err="1">
                  <a:solidFill>
                    <a:srgbClr val="303030"/>
                  </a:solidFill>
                  <a:ea typeface="Source Han Sans KR Normal"/>
                </a:rPr>
                <a:t>의료정보</a:t>
              </a:r>
              <a:r>
                <a:rPr lang="en-US" sz="2000" spc="-40" dirty="0">
                  <a:solidFill>
                    <a:srgbClr val="303030"/>
                  </a:solidFill>
                  <a:ea typeface="Source Han Sans KR Normal"/>
                </a:rPr>
                <a:t> </a:t>
              </a:r>
              <a:r>
                <a:rPr lang="en-US" sz="2000" spc="-40" dirty="0" err="1">
                  <a:solidFill>
                    <a:srgbClr val="303030"/>
                  </a:solidFill>
                  <a:ea typeface="Source Han Sans KR Normal"/>
                </a:rPr>
                <a:t>빅데이터</a:t>
              </a:r>
              <a:r>
                <a:rPr lang="en-US" sz="2000" spc="-40" dirty="0">
                  <a:solidFill>
                    <a:srgbClr val="303030"/>
                  </a:solidFill>
                  <a:ea typeface="Source Han Sans KR Normal"/>
                </a:rPr>
                <a:t> </a:t>
              </a:r>
              <a:r>
                <a:rPr lang="en-US" sz="2000" spc="-40" dirty="0" err="1">
                  <a:solidFill>
                    <a:srgbClr val="303030"/>
                  </a:solidFill>
                  <a:ea typeface="Source Han Sans KR Normal"/>
                </a:rPr>
                <a:t>분석을</a:t>
              </a:r>
              <a:r>
                <a:rPr lang="en-US" sz="2000" spc="-40" dirty="0">
                  <a:solidFill>
                    <a:srgbClr val="303030"/>
                  </a:solidFill>
                  <a:ea typeface="Source Han Sans KR Normal"/>
                </a:rPr>
                <a:t> </a:t>
              </a:r>
              <a:r>
                <a:rPr lang="en-US" sz="2000" spc="-40" dirty="0" err="1">
                  <a:solidFill>
                    <a:srgbClr val="303030"/>
                  </a:solidFill>
                  <a:ea typeface="Source Han Sans KR Normal"/>
                </a:rPr>
                <a:t>통한</a:t>
              </a:r>
              <a:r>
                <a:rPr lang="en-US" sz="2000" spc="-40" dirty="0">
                  <a:solidFill>
                    <a:srgbClr val="303030"/>
                  </a:solidFill>
                  <a:ea typeface="Source Han Sans KR Normal"/>
                </a:rPr>
                <a:t> </a:t>
              </a:r>
              <a:r>
                <a:rPr lang="en-US" sz="2000" spc="-40" dirty="0" err="1">
                  <a:solidFill>
                    <a:srgbClr val="303030"/>
                  </a:solidFill>
                  <a:ea typeface="Source Han Sans KR Normal"/>
                </a:rPr>
                <a:t>개인</a:t>
              </a:r>
              <a:r>
                <a:rPr lang="en-US" sz="2000" spc="-40" dirty="0">
                  <a:solidFill>
                    <a:srgbClr val="303030"/>
                  </a:solidFill>
                  <a:ea typeface="Source Han Sans KR Normal"/>
                </a:rPr>
                <a:t> </a:t>
              </a:r>
              <a:r>
                <a:rPr lang="en-US" sz="2000" spc="-40" dirty="0" err="1">
                  <a:solidFill>
                    <a:srgbClr val="303030"/>
                  </a:solidFill>
                  <a:ea typeface="Source Han Sans KR Normal"/>
                </a:rPr>
                <a:t>맞춤형</a:t>
              </a:r>
              <a:r>
                <a:rPr lang="en-US" sz="2000" spc="-40" dirty="0">
                  <a:solidFill>
                    <a:srgbClr val="303030"/>
                  </a:solidFill>
                  <a:ea typeface="Source Han Sans KR Normal"/>
                </a:rPr>
                <a:t> </a:t>
              </a:r>
              <a:r>
                <a:rPr lang="en-US" sz="2000" spc="-40" dirty="0" err="1">
                  <a:solidFill>
                    <a:srgbClr val="303030"/>
                  </a:solidFill>
                  <a:ea typeface="Source Han Sans KR Normal"/>
                </a:rPr>
                <a:t>유의질병</a:t>
              </a:r>
              <a:r>
                <a:rPr lang="en-US" sz="2000" spc="-40" dirty="0">
                  <a:solidFill>
                    <a:srgbClr val="303030"/>
                  </a:solidFill>
                  <a:ea typeface="Source Han Sans KR Normal"/>
                </a:rPr>
                <a:t> 및 </a:t>
              </a:r>
              <a:r>
                <a:rPr lang="en-US" sz="2000" spc="-40" dirty="0" err="1">
                  <a:solidFill>
                    <a:srgbClr val="303030"/>
                  </a:solidFill>
                  <a:ea typeface="Source Han Sans KR Normal"/>
                </a:rPr>
                <a:t>병원정보</a:t>
              </a:r>
              <a:r>
                <a:rPr lang="en-US" sz="2000" spc="-40" dirty="0">
                  <a:solidFill>
                    <a:srgbClr val="303030"/>
                  </a:solidFill>
                  <a:ea typeface="Source Han Sans KR Normal"/>
                </a:rPr>
                <a:t> </a:t>
              </a:r>
              <a:r>
                <a:rPr lang="en-US" sz="2000" spc="-40" dirty="0" err="1">
                  <a:solidFill>
                    <a:srgbClr val="303030"/>
                  </a:solidFill>
                  <a:ea typeface="Source Han Sans KR Normal"/>
                </a:rPr>
                <a:t>제공</a:t>
              </a:r>
              <a:r>
                <a:rPr lang="en-US" sz="2000" spc="-40" dirty="0">
                  <a:solidFill>
                    <a:srgbClr val="303030"/>
                  </a:solidFill>
                  <a:ea typeface="Source Han Sans KR Normal"/>
                </a:rPr>
                <a:t> 앱 </a:t>
              </a:r>
              <a:r>
                <a:rPr lang="en-US" sz="2000" spc="-40" dirty="0" err="1">
                  <a:solidFill>
                    <a:srgbClr val="303030"/>
                  </a:solidFill>
                  <a:ea typeface="Source Han Sans KR Normal"/>
                </a:rPr>
                <a:t>서비스</a:t>
              </a:r>
              <a:r>
                <a:rPr lang="en-US" sz="2000" spc="-40" dirty="0">
                  <a:solidFill>
                    <a:srgbClr val="303030"/>
                  </a:solidFill>
                  <a:ea typeface="Source Han Sans KR Normal"/>
                </a:rPr>
                <a:t> </a:t>
              </a:r>
              <a:r>
                <a:rPr lang="en-US" sz="2000" spc="-40" dirty="0" err="1">
                  <a:solidFill>
                    <a:srgbClr val="303030"/>
                  </a:solidFill>
                  <a:ea typeface="Source Han Sans KR Normal"/>
                </a:rPr>
                <a:t>개발</a:t>
              </a:r>
              <a:endParaRPr lang="en-US" sz="2000" spc="-40" dirty="0">
                <a:solidFill>
                  <a:srgbClr val="303030"/>
                </a:solidFill>
                <a:ea typeface="Source Han Sans KR Normal"/>
              </a:endParaRPr>
            </a:p>
            <a:p>
              <a:pPr>
                <a:lnSpc>
                  <a:spcPts val="3400"/>
                </a:lnSpc>
              </a:pPr>
              <a:r>
                <a:rPr lang="en-US" sz="2000" spc="-40" dirty="0">
                  <a:solidFill>
                    <a:srgbClr val="303030"/>
                  </a:solidFill>
                  <a:latin typeface="Source Han Sans KR Normal"/>
                </a:rPr>
                <a:t>Developing a Personalized Disease and Hospital Information Application Using Medical Big Data</a:t>
              </a:r>
            </a:p>
            <a:p>
              <a:pPr>
                <a:lnSpc>
                  <a:spcPts val="3400"/>
                </a:lnSpc>
              </a:pPr>
              <a:r>
                <a:rPr lang="en-US" sz="2000" spc="-40" dirty="0" err="1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김성현,황현석</a:t>
              </a:r>
              <a:r>
                <a:rPr lang="en-US" sz="20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 (주)</a:t>
              </a:r>
              <a:r>
                <a:rPr lang="en-US" sz="2000" spc="-40" dirty="0" err="1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엘지씨엔에스</a:t>
              </a:r>
              <a:endParaRPr lang="en-US" sz="20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  <a:p>
              <a:pPr>
                <a:lnSpc>
                  <a:spcPts val="3400"/>
                </a:lnSpc>
              </a:pPr>
              <a:endParaRPr lang="en-US" sz="20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27709"/>
              <a:ext cx="5582471" cy="160734"/>
            </a:xfrm>
            <a:prstGeom prst="rect">
              <a:avLst/>
            </a:prstGeom>
            <a:solidFill>
              <a:srgbClr val="74AEDB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979426" y="9526972"/>
            <a:ext cx="1754684" cy="49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ko-KR" altLang="en-US" sz="1265" spc="253" dirty="0">
                <a:solidFill>
                  <a:srgbClr val="FFFFFF"/>
                </a:solidFill>
                <a:ea typeface="Source Han Sans KR Medium"/>
              </a:rPr>
              <a:t>병원 진단 가이드</a:t>
            </a:r>
            <a:endParaRPr lang="en-US" sz="1265" spc="253" dirty="0">
              <a:solidFill>
                <a:srgbClr val="FFFFFF"/>
              </a:solidFill>
              <a:ea typeface="Source Han Sans KR Medium"/>
            </a:endParaRPr>
          </a:p>
          <a:p>
            <a:pPr algn="r">
              <a:lnSpc>
                <a:spcPts val="2025"/>
              </a:lnSpc>
            </a:pPr>
            <a:r>
              <a:rPr lang="ko-KR" altLang="en-US" sz="1265" spc="253" dirty="0" err="1">
                <a:solidFill>
                  <a:srgbClr val="FFFFFF"/>
                </a:solidFill>
                <a:latin typeface="Source Han Sans KR Medium"/>
              </a:rPr>
              <a:t>메디네비</a:t>
            </a:r>
            <a:endParaRPr lang="en-US" sz="1265" spc="253" dirty="0">
              <a:solidFill>
                <a:srgbClr val="FFFFFF"/>
              </a:solidFill>
              <a:latin typeface="Source Han Sans KR Medium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495703" y="798027"/>
            <a:ext cx="9510232" cy="2794837"/>
            <a:chOff x="0" y="57150"/>
            <a:chExt cx="12680309" cy="3726450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32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en-US" sz="5906">
                  <a:solidFill>
                    <a:srgbClr val="303030"/>
                  </a:solidFill>
                  <a:ea typeface="Source Han Sans KR Bold"/>
                </a:rPr>
                <a:t>진행상황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13596"/>
              <a:ext cx="12055078" cy="525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ko-KR" altLang="en-US" sz="2812" dirty="0">
                  <a:solidFill>
                    <a:srgbClr val="74AEDB"/>
                  </a:solidFill>
                  <a:latin typeface="Source Han Sans KR Bold"/>
                  <a:ea typeface="Source Han Sans KR Bold"/>
                </a:rPr>
                <a:t>어디까지 진행되었는가</a:t>
              </a:r>
              <a:r>
                <a:rPr lang="en-US" altLang="ko-KR" sz="2812" dirty="0">
                  <a:solidFill>
                    <a:srgbClr val="74AEDB"/>
                  </a:solidFill>
                  <a:latin typeface="Source Han Sans KR Bold"/>
                  <a:ea typeface="Source Han Sans KR Bold"/>
                </a:rPr>
                <a:t> ?</a:t>
              </a:r>
              <a:endParaRPr lang="en-US" sz="2812" dirty="0">
                <a:solidFill>
                  <a:srgbClr val="74AEDB"/>
                </a:solidFill>
                <a:latin typeface="Source Han Sans KR Bold"/>
                <a:ea typeface="Source Han Sans KR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58841"/>
              <a:ext cx="12680309" cy="524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00"/>
                </a:lnSpc>
              </a:pPr>
              <a:r>
                <a:rPr lang="ko-KR" altLang="en-US" sz="2000" spc="-40" dirty="0">
                  <a:solidFill>
                    <a:srgbClr val="303030"/>
                  </a:solidFill>
                  <a:latin typeface="Source Han Sans KR Normal"/>
                  <a:ea typeface="Source Han Sans KR Normal"/>
                </a:rPr>
                <a:t>진행상황 이미지 넣기</a:t>
              </a:r>
              <a:endParaRPr lang="en-US" sz="2000" spc="-40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727895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14700" y="1028700"/>
            <a:ext cx="5711428" cy="8229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AutoShape 3"/>
          <p:cNvSpPr/>
          <p:nvPr/>
        </p:nvSpPr>
        <p:spPr>
          <a:xfrm>
            <a:off x="9246632" y="1028700"/>
            <a:ext cx="5711428" cy="8229600"/>
          </a:xfrm>
          <a:prstGeom prst="rect">
            <a:avLst/>
          </a:prstGeom>
          <a:solidFill>
            <a:srgbClr val="74AEDB"/>
          </a:solidFill>
        </p:spPr>
      </p:sp>
      <p:grpSp>
        <p:nvGrpSpPr>
          <p:cNvPr id="4" name="Group 4"/>
          <p:cNvGrpSpPr/>
          <p:nvPr/>
        </p:nvGrpSpPr>
        <p:grpSpPr>
          <a:xfrm>
            <a:off x="3940225" y="2677319"/>
            <a:ext cx="4488514" cy="3070051"/>
            <a:chOff x="0" y="-2139884"/>
            <a:chExt cx="5984685" cy="4093402"/>
          </a:xfrm>
        </p:grpSpPr>
        <p:sp>
          <p:nvSpPr>
            <p:cNvPr id="5" name="TextBox 5"/>
            <p:cNvSpPr txBox="1"/>
            <p:nvPr/>
          </p:nvSpPr>
          <p:spPr>
            <a:xfrm>
              <a:off x="37513" y="-2139884"/>
              <a:ext cx="5947172" cy="2222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96"/>
                </a:lnSpc>
              </a:pPr>
              <a:r>
                <a:rPr lang="ko-KR" altLang="en-US" sz="5906" dirty="0" err="1">
                  <a:solidFill>
                    <a:srgbClr val="FFFFFF"/>
                  </a:solidFill>
                  <a:latin typeface="Source Han Sans KR Bold"/>
                  <a:ea typeface="Source Han Sans KR Bold"/>
                </a:rPr>
                <a:t>프론트엔드팀</a:t>
              </a:r>
              <a:endParaRPr lang="en-US" altLang="ko-KR" sz="5906" dirty="0">
                <a:solidFill>
                  <a:srgbClr val="FFFFFF"/>
                </a:solidFill>
                <a:latin typeface="Source Han Sans KR Bold"/>
                <a:ea typeface="Source Han Sans KR Bold"/>
              </a:endParaRPr>
            </a:p>
            <a:p>
              <a:pPr algn="ctr">
                <a:lnSpc>
                  <a:spcPts val="6496"/>
                </a:lnSpc>
              </a:pPr>
              <a:r>
                <a:rPr lang="ko-KR" altLang="en-US" sz="5906" dirty="0" err="1">
                  <a:solidFill>
                    <a:srgbClr val="FFFFFF"/>
                  </a:solidFill>
                  <a:latin typeface="Source Han Sans KR Bold"/>
                  <a:ea typeface="Source Han Sans KR Bold"/>
                </a:rPr>
                <a:t>간트차트</a:t>
              </a:r>
              <a:endParaRPr lang="en-US" sz="5906" dirty="0">
                <a:solidFill>
                  <a:srgbClr val="FFFFFF"/>
                </a:solidFill>
                <a:latin typeface="Source Han Sans KR Bold"/>
                <a:ea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56742"/>
              <a:ext cx="5947172" cy="396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1"/>
                </a:lnSpc>
              </a:pPr>
              <a:endParaRPr lang="en-US" sz="1687" dirty="0">
                <a:solidFill>
                  <a:srgbClr val="FFFFFF"/>
                </a:solidFill>
                <a:ea typeface="Source Han Sans KR Normal Bold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89565" y="2525848"/>
            <a:ext cx="4898975" cy="3334246"/>
            <a:chOff x="-584795" y="-2136313"/>
            <a:chExt cx="6531967" cy="4445662"/>
          </a:xfrm>
        </p:grpSpPr>
        <p:sp>
          <p:nvSpPr>
            <p:cNvPr id="8" name="TextBox 8"/>
            <p:cNvSpPr txBox="1"/>
            <p:nvPr/>
          </p:nvSpPr>
          <p:spPr>
            <a:xfrm>
              <a:off x="-584795" y="-2136313"/>
              <a:ext cx="5947172" cy="4445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96"/>
                </a:lnSpc>
              </a:pPr>
              <a:r>
                <a:rPr lang="ko-KR" altLang="en-US" sz="5906" dirty="0" err="1">
                  <a:solidFill>
                    <a:srgbClr val="FFFFFF"/>
                  </a:solidFill>
                  <a:latin typeface="Source Han Sans KR Bold"/>
                  <a:ea typeface="Source Han Sans KR Bold"/>
                </a:rPr>
                <a:t>백엔드팀</a:t>
              </a:r>
              <a:endParaRPr lang="en-US" altLang="ko-KR" sz="5906" dirty="0">
                <a:solidFill>
                  <a:srgbClr val="FFFFFF"/>
                </a:solidFill>
                <a:latin typeface="Source Han Sans KR Bold"/>
                <a:ea typeface="Source Han Sans KR Bold"/>
              </a:endParaRPr>
            </a:p>
            <a:p>
              <a:pPr algn="ctr">
                <a:lnSpc>
                  <a:spcPts val="6496"/>
                </a:lnSpc>
              </a:pPr>
              <a:r>
                <a:rPr lang="ko-KR" altLang="en-US" sz="5906" dirty="0" err="1">
                  <a:solidFill>
                    <a:srgbClr val="FFFFFF"/>
                  </a:solidFill>
                  <a:latin typeface="Source Han Sans KR Bold"/>
                  <a:ea typeface="Source Han Sans KR Bold"/>
                </a:rPr>
                <a:t>간트차트</a:t>
              </a:r>
              <a:endParaRPr lang="en-US" altLang="ko-KR" sz="5906" dirty="0">
                <a:solidFill>
                  <a:srgbClr val="FFFFFF"/>
                </a:solidFill>
                <a:latin typeface="Source Han Sans KR Bold"/>
                <a:ea typeface="Source Han Sans KR Bold"/>
              </a:endParaRPr>
            </a:p>
            <a:p>
              <a:pPr algn="ctr">
                <a:lnSpc>
                  <a:spcPts val="6496"/>
                </a:lnSpc>
              </a:pPr>
              <a:endParaRPr lang="en-US" sz="5906" dirty="0">
                <a:solidFill>
                  <a:srgbClr val="FFFFFF"/>
                </a:solidFill>
                <a:latin typeface="Source Han Sans KR Bold"/>
                <a:ea typeface="Source Han Sans KR Bold"/>
              </a:endParaRPr>
            </a:p>
            <a:p>
              <a:pPr algn="ctr">
                <a:lnSpc>
                  <a:spcPts val="6496"/>
                </a:lnSpc>
              </a:pPr>
              <a:r>
                <a:rPr lang="ko-KR" altLang="en-US" sz="5906" dirty="0" err="1">
                  <a:solidFill>
                    <a:srgbClr val="FFFFFF"/>
                  </a:solidFill>
                  <a:latin typeface="Source Han Sans KR Bold"/>
                  <a:ea typeface="Source Han Sans KR Bold"/>
                </a:rPr>
                <a:t>플로우차트</a:t>
              </a:r>
              <a:endParaRPr lang="en-US" sz="5906" dirty="0">
                <a:solidFill>
                  <a:srgbClr val="FFFFFF"/>
                </a:solidFill>
                <a:latin typeface="Source Han Sans KR Bold"/>
                <a:ea typeface="Source Han Sans KR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63886"/>
              <a:ext cx="5947172" cy="396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1"/>
                </a:lnSpc>
              </a:pPr>
              <a:endParaRPr lang="en-US" sz="1687" dirty="0">
                <a:solidFill>
                  <a:srgbClr val="FFFFFF"/>
                </a:solidFill>
                <a:ea typeface="Source Han Sans KR Normal 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509851" y="31938"/>
            <a:ext cx="2364796" cy="2474786"/>
          </a:xfrm>
          <a:custGeom>
            <a:avLst/>
            <a:gdLst/>
            <a:ahLst/>
            <a:cxnLst/>
            <a:rect l="l" t="t" r="r" b="b"/>
            <a:pathLst>
              <a:path w="2364796" h="2474786">
                <a:moveTo>
                  <a:pt x="0" y="0"/>
                </a:moveTo>
                <a:lnTo>
                  <a:pt x="2364796" y="0"/>
                </a:lnTo>
                <a:lnTo>
                  <a:pt x="2364796" y="2474786"/>
                </a:lnTo>
                <a:lnTo>
                  <a:pt x="0" y="247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4690476" y="-175853"/>
            <a:ext cx="2793093" cy="1593495"/>
          </a:xfrm>
          <a:custGeom>
            <a:avLst/>
            <a:gdLst/>
            <a:ahLst/>
            <a:cxnLst/>
            <a:rect l="l" t="t" r="r" b="b"/>
            <a:pathLst>
              <a:path w="2793093" h="1593495">
                <a:moveTo>
                  <a:pt x="0" y="0"/>
                </a:moveTo>
                <a:lnTo>
                  <a:pt x="2793093" y="0"/>
                </a:lnTo>
                <a:lnTo>
                  <a:pt x="2793093" y="1593495"/>
                </a:lnTo>
                <a:lnTo>
                  <a:pt x="0" y="159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3597276" y="2429480"/>
            <a:ext cx="2505566" cy="1966046"/>
          </a:xfrm>
          <a:custGeom>
            <a:avLst/>
            <a:gdLst/>
            <a:ahLst/>
            <a:cxnLst/>
            <a:rect l="l" t="t" r="r" b="b"/>
            <a:pathLst>
              <a:path w="2505566" h="1966046">
                <a:moveTo>
                  <a:pt x="0" y="0"/>
                </a:moveTo>
                <a:lnTo>
                  <a:pt x="2505566" y="0"/>
                </a:lnTo>
                <a:lnTo>
                  <a:pt x="2505566" y="1966047"/>
                </a:lnTo>
                <a:lnTo>
                  <a:pt x="0" y="1966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25" b="-225"/>
            </a:stretch>
          </a:blipFill>
        </p:spPr>
      </p:sp>
      <p:sp>
        <p:nvSpPr>
          <p:cNvPr id="5" name="Freeform 5"/>
          <p:cNvSpPr/>
          <p:nvPr/>
        </p:nvSpPr>
        <p:spPr>
          <a:xfrm rot="-287032">
            <a:off x="7345234" y="-79316"/>
            <a:ext cx="2885110" cy="2703529"/>
          </a:xfrm>
          <a:custGeom>
            <a:avLst/>
            <a:gdLst/>
            <a:ahLst/>
            <a:cxnLst/>
            <a:rect l="l" t="t" r="r" b="b"/>
            <a:pathLst>
              <a:path w="2885110" h="2703529">
                <a:moveTo>
                  <a:pt x="0" y="0"/>
                </a:moveTo>
                <a:lnTo>
                  <a:pt x="2885109" y="0"/>
                </a:lnTo>
                <a:lnTo>
                  <a:pt x="2885109" y="2703529"/>
                </a:lnTo>
                <a:lnTo>
                  <a:pt x="0" y="2703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1" b="-51"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110845" y="3977406"/>
            <a:ext cx="1945205" cy="1866611"/>
          </a:xfrm>
          <a:custGeom>
            <a:avLst/>
            <a:gdLst/>
            <a:ahLst/>
            <a:cxnLst/>
            <a:rect l="l" t="t" r="r" b="b"/>
            <a:pathLst>
              <a:path w="1945205" h="1866611">
                <a:moveTo>
                  <a:pt x="0" y="0"/>
                </a:moveTo>
                <a:lnTo>
                  <a:pt x="1945206" y="0"/>
                </a:lnTo>
                <a:lnTo>
                  <a:pt x="1945206" y="1866611"/>
                </a:lnTo>
                <a:lnTo>
                  <a:pt x="0" y="1866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1" r="-121"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2232177" y="6806617"/>
            <a:ext cx="2421317" cy="2070134"/>
          </a:xfrm>
          <a:custGeom>
            <a:avLst/>
            <a:gdLst/>
            <a:ahLst/>
            <a:cxnLst/>
            <a:rect l="l" t="t" r="r" b="b"/>
            <a:pathLst>
              <a:path w="2421317" h="2070134">
                <a:moveTo>
                  <a:pt x="0" y="0"/>
                </a:moveTo>
                <a:lnTo>
                  <a:pt x="2421317" y="0"/>
                </a:lnTo>
                <a:lnTo>
                  <a:pt x="2421317" y="2070133"/>
                </a:lnTo>
                <a:lnTo>
                  <a:pt x="0" y="20701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09" b="-10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86083" y="3989594"/>
            <a:ext cx="2215795" cy="2597203"/>
          </a:xfrm>
          <a:custGeom>
            <a:avLst/>
            <a:gdLst/>
            <a:ahLst/>
            <a:cxnLst/>
            <a:rect l="l" t="t" r="r" b="b"/>
            <a:pathLst>
              <a:path w="2215795" h="2597203">
                <a:moveTo>
                  <a:pt x="0" y="0"/>
                </a:moveTo>
                <a:lnTo>
                  <a:pt x="2215795" y="0"/>
                </a:lnTo>
                <a:lnTo>
                  <a:pt x="2215795" y="2597202"/>
                </a:lnTo>
                <a:lnTo>
                  <a:pt x="0" y="259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34" b="-3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400809" y="3448259"/>
            <a:ext cx="6912360" cy="6038889"/>
            <a:chOff x="-2616124" y="750606"/>
            <a:chExt cx="9216479" cy="8051851"/>
          </a:xfrm>
        </p:grpSpPr>
        <p:sp>
          <p:nvSpPr>
            <p:cNvPr id="10" name="TextBox 10"/>
            <p:cNvSpPr txBox="1"/>
            <p:nvPr/>
          </p:nvSpPr>
          <p:spPr>
            <a:xfrm>
              <a:off x="-2616124" y="750606"/>
              <a:ext cx="9216479" cy="19499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12413"/>
                </a:lnSpc>
              </a:pPr>
              <a:r>
                <a:rPr lang="ko-KR" altLang="en-US" sz="8000" dirty="0">
                  <a:solidFill>
                    <a:srgbClr val="303030"/>
                  </a:solidFill>
                  <a:ea typeface="Source Han Sans KR Bold"/>
                </a:rPr>
                <a:t>감사합니다</a:t>
              </a:r>
              <a:endParaRPr lang="en-US" sz="8000" dirty="0">
                <a:solidFill>
                  <a:srgbClr val="303030"/>
                </a:solidFill>
                <a:ea typeface="Source Han Sans KR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5718" y="3964114"/>
              <a:ext cx="6411517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84"/>
                </a:lnSpc>
              </a:pPr>
              <a:endParaRPr lang="en-US" sz="2531" dirty="0">
                <a:solidFill>
                  <a:srgbClr val="303030"/>
                </a:solidFill>
                <a:ea typeface="Source Han Sans KR Bold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1689497" y="3006058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35718" y="4897840"/>
              <a:ext cx="6411517" cy="473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05"/>
                </a:lnSpc>
              </a:pPr>
              <a:endParaRPr lang="en-US" sz="2003" dirty="0">
                <a:solidFill>
                  <a:srgbClr val="303030"/>
                </a:solidFill>
                <a:latin typeface="Source Han Sans KR Normal"/>
                <a:ea typeface="Source Han Sans KR Normal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5718" y="6110888"/>
              <a:ext cx="6411517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84"/>
                </a:lnSpc>
              </a:pPr>
              <a:endParaRPr lang="en-US" sz="2531" dirty="0">
                <a:solidFill>
                  <a:srgbClr val="303030"/>
                </a:solidFill>
                <a:ea typeface="Source Han Sans KR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5718" y="7829037"/>
              <a:ext cx="6411517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84"/>
                </a:lnSpc>
              </a:pPr>
              <a:endParaRPr lang="en-US" sz="2531" dirty="0">
                <a:solidFill>
                  <a:srgbClr val="303030"/>
                </a:solidFill>
                <a:ea typeface="Source Han Sans KR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5718" y="8406964"/>
              <a:ext cx="6411517" cy="395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31"/>
                </a:lnSpc>
              </a:pPr>
              <a:endParaRPr lang="en-US" sz="1687" dirty="0">
                <a:solidFill>
                  <a:srgbClr val="303030"/>
                </a:solidFill>
                <a:latin typeface="Source Han Sans KR Normal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03658" y="-706756"/>
            <a:ext cx="1754684" cy="489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25"/>
              </a:lnSpc>
            </a:pPr>
            <a:r>
              <a:rPr lang="en-US" sz="1265" spc="253">
                <a:solidFill>
                  <a:srgbClr val="74AEDB"/>
                </a:solidFill>
                <a:latin typeface="Source Han Sans KR Medium"/>
                <a:ea typeface="Source Han Sans KR Medium"/>
              </a:rPr>
              <a:t>응급 처치 가이드 |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285</Words>
  <Application>Microsoft Office PowerPoint</Application>
  <PresentationFormat>사용자 지정</PresentationFormat>
  <Paragraphs>52</Paragraphs>
  <Slides>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Source Han Sans KR Medium</vt:lpstr>
      <vt:lpstr>Source Han Sans KR Normal Bold</vt:lpstr>
      <vt:lpstr>Source Han Sans KR</vt:lpstr>
      <vt:lpstr>Calibri</vt:lpstr>
      <vt:lpstr>Arial</vt:lpstr>
      <vt:lpstr>Source Han Sans KR Bold</vt:lpstr>
      <vt:lpstr>Source Han Sans KR Normal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하늘색 병원 벡터 아이콘 의학 의료 프레젠테이션</dc:title>
  <dc:creator>김태윤</dc:creator>
  <cp:lastModifiedBy>태윤 김</cp:lastModifiedBy>
  <cp:revision>2</cp:revision>
  <dcterms:created xsi:type="dcterms:W3CDTF">2006-08-16T00:00:00Z</dcterms:created>
  <dcterms:modified xsi:type="dcterms:W3CDTF">2024-04-26T09:20:51Z</dcterms:modified>
  <dc:identifier>DAGDgAnRTOY</dc:identifier>
</cp:coreProperties>
</file>